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79" r:id="rId4"/>
  </p:sldMasterIdLst>
  <p:notesMasterIdLst>
    <p:notesMasterId r:id="rId15"/>
  </p:notesMasterIdLst>
  <p:handoutMasterIdLst>
    <p:handoutMasterId r:id="rId16"/>
  </p:handoutMasterIdLst>
  <p:sldIdLst>
    <p:sldId id="467" r:id="rId5"/>
    <p:sldId id="533" r:id="rId6"/>
    <p:sldId id="526" r:id="rId7"/>
    <p:sldId id="522" r:id="rId8"/>
    <p:sldId id="523" r:id="rId9"/>
    <p:sldId id="532" r:id="rId10"/>
    <p:sldId id="514" r:id="rId11"/>
    <p:sldId id="524" r:id="rId12"/>
    <p:sldId id="521" r:id="rId13"/>
    <p:sldId id="480" r:id="rId14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DE6"/>
    <a:srgbClr val="3B6378"/>
    <a:srgbClr val="D1E9F7"/>
    <a:srgbClr val="A18C57"/>
    <a:srgbClr val="990000"/>
    <a:srgbClr val="34343E"/>
    <a:srgbClr val="505050"/>
    <a:srgbClr val="333333"/>
    <a:srgbClr val="46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9" autoAdjust="0"/>
    <p:restoredTop sz="94668" autoAdjust="0"/>
  </p:normalViewPr>
  <p:slideViewPr>
    <p:cSldViewPr>
      <p:cViewPr varScale="1">
        <p:scale>
          <a:sx n="82" d="100"/>
          <a:sy n="82" d="100"/>
        </p:scale>
        <p:origin x="179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68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778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1" tIns="45805" rIns="91611" bIns="4580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sl-SI"/>
              <a:t>City Tower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1" tIns="45805" rIns="91611" bIns="458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9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1" tIns="45805" rIns="91611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225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1" tIns="45805" rIns="91611" bIns="4580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30225"/>
            <a:ext cx="294618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11" tIns="45805" rIns="91611" bIns="458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491C5FA-18A4-4FA9-BADC-3376F28247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3541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613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5" y="381956"/>
            <a:ext cx="461539" cy="37860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4596" y="1090340"/>
            <a:ext cx="3393529" cy="1325563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04596" y="2190817"/>
            <a:ext cx="2057400" cy="2743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669425" y="2190817"/>
            <a:ext cx="2057400" cy="2743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034255" y="2190817"/>
            <a:ext cx="2057400" cy="27432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2894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343541"/>
          </a:xfrm>
          <a:custGeom>
            <a:avLst/>
            <a:gdLst>
              <a:gd name="connsiteX0" fmla="*/ 0 w 12192000"/>
              <a:gd name="connsiteY0" fmla="*/ 0 h 6343541"/>
              <a:gd name="connsiteX1" fmla="*/ 12192000 w 12192000"/>
              <a:gd name="connsiteY1" fmla="*/ 0 h 6343541"/>
              <a:gd name="connsiteX2" fmla="*/ 12192000 w 12192000"/>
              <a:gd name="connsiteY2" fmla="*/ 3315854 h 6343541"/>
              <a:gd name="connsiteX3" fmla="*/ 11254197 w 12192000"/>
              <a:gd name="connsiteY3" fmla="*/ 4940176 h 6343541"/>
              <a:gd name="connsiteX4" fmla="*/ 7421410 w 12192000"/>
              <a:gd name="connsiteY4" fmla="*/ 5967168 h 6343541"/>
              <a:gd name="connsiteX5" fmla="*/ 482174 w 12192000"/>
              <a:gd name="connsiteY5" fmla="*/ 1960798 h 6343541"/>
              <a:gd name="connsiteX6" fmla="*/ 20968 w 12192000"/>
              <a:gd name="connsiteY6" fmla="*/ 1628699 h 6343541"/>
              <a:gd name="connsiteX7" fmla="*/ 0 w 12192000"/>
              <a:gd name="connsiteY7" fmla="*/ 1608151 h 63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343541">
                <a:moveTo>
                  <a:pt x="0" y="0"/>
                </a:moveTo>
                <a:lnTo>
                  <a:pt x="12192000" y="0"/>
                </a:lnTo>
                <a:lnTo>
                  <a:pt x="12192000" y="3315854"/>
                </a:lnTo>
                <a:lnTo>
                  <a:pt x="11254197" y="4940176"/>
                </a:lnTo>
                <a:cubicBezTo>
                  <a:pt x="10479398" y="6282167"/>
                  <a:pt x="8763401" y="6741967"/>
                  <a:pt x="7421410" y="5967168"/>
                </a:cubicBezTo>
                <a:lnTo>
                  <a:pt x="482174" y="1960798"/>
                </a:lnTo>
                <a:cubicBezTo>
                  <a:pt x="314425" y="1863948"/>
                  <a:pt x="160460" y="1752392"/>
                  <a:pt x="20968" y="1628699"/>
                </a:cubicBezTo>
                <a:lnTo>
                  <a:pt x="0" y="160815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43549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4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8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7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97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21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45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69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9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408613" cy="4527550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7550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08243" indent="0">
              <a:buNone/>
              <a:defRPr sz="1800" b="1"/>
            </a:lvl2pPr>
            <a:lvl3pPr marL="816485" indent="0">
              <a:buNone/>
              <a:defRPr sz="1575" b="1"/>
            </a:lvl3pPr>
            <a:lvl4pPr marL="1224728" indent="0">
              <a:buNone/>
              <a:defRPr sz="1425" b="1"/>
            </a:lvl4pPr>
            <a:lvl5pPr marL="1632971" indent="0">
              <a:buNone/>
              <a:defRPr sz="1425" b="1"/>
            </a:lvl5pPr>
            <a:lvl6pPr marL="2041213" indent="0">
              <a:buNone/>
              <a:defRPr sz="1425" b="1"/>
            </a:lvl6pPr>
            <a:lvl7pPr marL="2449455" indent="0">
              <a:buNone/>
              <a:defRPr sz="1425" b="1"/>
            </a:lvl7pPr>
            <a:lvl8pPr marL="2857698" indent="0">
              <a:buNone/>
              <a:defRPr sz="1425" b="1"/>
            </a:lvl8pPr>
            <a:lvl9pPr marL="326594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08243" indent="0">
              <a:buNone/>
              <a:defRPr sz="1800" b="1"/>
            </a:lvl2pPr>
            <a:lvl3pPr marL="816485" indent="0">
              <a:buNone/>
              <a:defRPr sz="1575" b="1"/>
            </a:lvl3pPr>
            <a:lvl4pPr marL="1224728" indent="0">
              <a:buNone/>
              <a:defRPr sz="1425" b="1"/>
            </a:lvl4pPr>
            <a:lvl5pPr marL="1632971" indent="0">
              <a:buNone/>
              <a:defRPr sz="1425" b="1"/>
            </a:lvl5pPr>
            <a:lvl6pPr marL="2041213" indent="0">
              <a:buNone/>
              <a:defRPr sz="1425" b="1"/>
            </a:lvl6pPr>
            <a:lvl7pPr marL="2449455" indent="0">
              <a:buNone/>
              <a:defRPr sz="1425" b="1"/>
            </a:lvl7pPr>
            <a:lvl8pPr marL="2857698" indent="0">
              <a:buNone/>
              <a:defRPr sz="1425" b="1"/>
            </a:lvl8pPr>
            <a:lvl9pPr marL="326594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850"/>
            </a:lvl1pPr>
            <a:lvl2pPr>
              <a:defRPr sz="2475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08243" indent="0">
              <a:buNone/>
              <a:defRPr sz="1050"/>
            </a:lvl2pPr>
            <a:lvl3pPr marL="816485" indent="0">
              <a:buNone/>
              <a:defRPr sz="900"/>
            </a:lvl3pPr>
            <a:lvl4pPr marL="1224728" indent="0">
              <a:buNone/>
              <a:defRPr sz="825"/>
            </a:lvl4pPr>
            <a:lvl5pPr marL="1632971" indent="0">
              <a:buNone/>
              <a:defRPr sz="825"/>
            </a:lvl5pPr>
            <a:lvl6pPr marL="2041213" indent="0">
              <a:buNone/>
              <a:defRPr sz="825"/>
            </a:lvl6pPr>
            <a:lvl7pPr marL="2449455" indent="0">
              <a:buNone/>
              <a:defRPr sz="825"/>
            </a:lvl7pPr>
            <a:lvl8pPr marL="2857698" indent="0">
              <a:buNone/>
              <a:defRPr sz="825"/>
            </a:lvl8pPr>
            <a:lvl9pPr marL="326594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8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850"/>
            </a:lvl1pPr>
            <a:lvl2pPr marL="408243" indent="0">
              <a:buNone/>
              <a:defRPr sz="2475"/>
            </a:lvl2pPr>
            <a:lvl3pPr marL="816485" indent="0">
              <a:buNone/>
              <a:defRPr sz="2175"/>
            </a:lvl3pPr>
            <a:lvl4pPr marL="1224728" indent="0">
              <a:buNone/>
              <a:defRPr sz="1800"/>
            </a:lvl4pPr>
            <a:lvl5pPr marL="1632971" indent="0">
              <a:buNone/>
              <a:defRPr sz="1800"/>
            </a:lvl5pPr>
            <a:lvl6pPr marL="2041213" indent="0">
              <a:buNone/>
              <a:defRPr sz="1800"/>
            </a:lvl6pPr>
            <a:lvl7pPr marL="2449455" indent="0">
              <a:buNone/>
              <a:defRPr sz="1800"/>
            </a:lvl7pPr>
            <a:lvl8pPr marL="2857698" indent="0">
              <a:buNone/>
              <a:defRPr sz="1800"/>
            </a:lvl8pPr>
            <a:lvl9pPr marL="326594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43" indent="0">
              <a:buNone/>
              <a:defRPr sz="1050"/>
            </a:lvl2pPr>
            <a:lvl3pPr marL="816485" indent="0">
              <a:buNone/>
              <a:defRPr sz="900"/>
            </a:lvl3pPr>
            <a:lvl4pPr marL="1224728" indent="0">
              <a:buNone/>
              <a:defRPr sz="825"/>
            </a:lvl4pPr>
            <a:lvl5pPr marL="1632971" indent="0">
              <a:buNone/>
              <a:defRPr sz="825"/>
            </a:lvl5pPr>
            <a:lvl6pPr marL="2041213" indent="0">
              <a:buNone/>
              <a:defRPr sz="825"/>
            </a:lvl6pPr>
            <a:lvl7pPr marL="2449455" indent="0">
              <a:buNone/>
              <a:defRPr sz="825"/>
            </a:lvl7pPr>
            <a:lvl8pPr marL="2857698" indent="0">
              <a:buNone/>
              <a:defRPr sz="825"/>
            </a:lvl8pPr>
            <a:lvl9pPr marL="326594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2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9FA6-CEB1-4C85-87F7-C177945EF3F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23AF-27E7-4C60-838B-353BFCB3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ctr" defTabSz="816485" rtl="0" eaLnBrk="1" latinLnBrk="0" hangingPunct="1">
        <a:spcBef>
          <a:spcPct val="0"/>
        </a:spcBef>
        <a:buNone/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82" indent="-306182" algn="l" defTabSz="816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394" indent="-255152" algn="l" defTabSz="8164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20606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428849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92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34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77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820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62" indent="-204121" algn="l" defTabSz="816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43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85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28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971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13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455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698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941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tniski.sz.s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eur-lex.europa.eu/legal-content/EN/TXT/PDF/?uri=CELEX:32017D0177&amp;from=SL" TargetMode="External"/><Relationship Id="rId4" Type="http://schemas.openxmlformats.org/officeDocument/2006/relationships/hyperlink" Target="https://eur-lex.europa.eu/legal-content/SL/TXT/?uri=CELEX%3A32017D01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tniski.sz.si/" TargetMode="External"/><Relationship Id="rId3" Type="http://schemas.openxmlformats.org/officeDocument/2006/relationships/hyperlink" Target="http://www.krajsamorazdalje.si/" TargetMode="External"/><Relationship Id="rId7" Type="http://schemas.openxmlformats.org/officeDocument/2006/relationships/hyperlink" Target="https://www.slo-zeleznice.si/sl/infrastruktura/javna-zelezniska-infrastruktur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v.si/teme/zelezniska-infrastruktura/" TargetMode="External"/><Relationship Id="rId5" Type="http://schemas.openxmlformats.org/officeDocument/2006/relationships/hyperlink" Target="https://www.gov.si/assets/organi-v-sestavi/DRSI/Dokumenti-DRSI/Zeleznice/Vizija-2050+-oktober-2021.pdf" TargetMode="External"/><Relationship Id="rId4" Type="http://schemas.openxmlformats.org/officeDocument/2006/relationships/hyperlink" Target="http://www.dri.si/sl/podrocja-dela/zelezniska-infrastruktura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9" y="1160453"/>
            <a:ext cx="2936806" cy="4415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6289" y="4149080"/>
            <a:ext cx="8588072" cy="12963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algn="ctr" defTabSz="685891" fontAlgn="auto">
              <a:spcAft>
                <a:spcPts val="0"/>
              </a:spcAft>
            </a:pPr>
            <a:endParaRPr lang="sl-SI" sz="1800" dirty="0">
              <a:latin typeface="+mn-lt"/>
            </a:endParaRPr>
          </a:p>
          <a:p>
            <a:pPr algn="ctr" defTabSz="685891" fontAlgn="auto">
              <a:spcAft>
                <a:spcPts val="0"/>
              </a:spcAft>
            </a:pPr>
            <a:r>
              <a:rPr lang="sl-SI" sz="1800" dirty="0">
                <a:solidFill>
                  <a:srgbClr val="0070C0"/>
                </a:solidFill>
                <a:latin typeface="+mn-lt"/>
              </a:rPr>
              <a:t>Projekti in vizija na dolenjski železniški progi</a:t>
            </a:r>
          </a:p>
          <a:p>
            <a:pPr algn="ctr" defTabSz="685891" fontAlgn="auto">
              <a:spcAft>
                <a:spcPts val="0"/>
              </a:spcAft>
            </a:pPr>
            <a:endParaRPr lang="sl-SI" sz="800" dirty="0">
              <a:latin typeface="+mn-lt"/>
            </a:endParaRPr>
          </a:p>
          <a:p>
            <a:pPr algn="ctr" defTabSz="685891" fontAlgn="auto">
              <a:spcAft>
                <a:spcPts val="0"/>
              </a:spcAft>
            </a:pPr>
            <a:endParaRPr lang="sl-SI" sz="800" dirty="0">
              <a:solidFill>
                <a:srgbClr val="0070C0"/>
              </a:solidFill>
              <a:latin typeface="+mn-lt"/>
            </a:endParaRPr>
          </a:p>
          <a:p>
            <a:pPr algn="ctr" defTabSz="685891" fontAlgn="auto">
              <a:spcAft>
                <a:spcPts val="0"/>
              </a:spcAft>
            </a:pPr>
            <a:r>
              <a:rPr lang="sl-SI" sz="1800" dirty="0">
                <a:latin typeface="+mn-lt"/>
              </a:rPr>
              <a:t>3. 10. 2022</a:t>
            </a:r>
          </a:p>
          <a:p>
            <a:pPr algn="ctr" defTabSz="685891" fontAlgn="auto">
              <a:spcAft>
                <a:spcPts val="0"/>
              </a:spcAft>
            </a:pPr>
            <a:endParaRPr lang="sl-SI" sz="1800" dirty="0">
              <a:solidFill>
                <a:srgbClr val="0070C0"/>
              </a:solidFill>
              <a:latin typeface="+mn-lt"/>
            </a:endParaRPr>
          </a:p>
          <a:p>
            <a:pPr algn="ctr" defTabSz="685891" fontAlgn="auto">
              <a:spcAft>
                <a:spcPts val="0"/>
              </a:spcAft>
            </a:pPr>
            <a:r>
              <a:rPr lang="sl-SI" sz="1200" dirty="0">
                <a:latin typeface="+mn-lt"/>
              </a:rPr>
              <a:t>za udeležbo/vabilo s strani Razvojnega centra Novo mesto</a:t>
            </a:r>
          </a:p>
          <a:p>
            <a:pPr algn="ctr" defTabSz="685891" fontAlgn="auto">
              <a:spcAft>
                <a:spcPts val="0"/>
              </a:spcAft>
            </a:pPr>
            <a:r>
              <a:rPr lang="sl-SI" sz="1200" dirty="0">
                <a:latin typeface="+mn-lt"/>
              </a:rPr>
              <a:t>v okviru podpisa Konvencije in Statuta Evropskega združenja za teritorialno sodelovanje:</a:t>
            </a:r>
          </a:p>
          <a:p>
            <a:pPr algn="ctr" defTabSz="685891" fontAlgn="auto">
              <a:spcAft>
                <a:spcPts val="0"/>
              </a:spcAft>
            </a:pPr>
            <a:r>
              <a:rPr lang="sl-SI" sz="1200" dirty="0">
                <a:latin typeface="+mn-lt"/>
              </a:rPr>
              <a:t>»Poti prihodnosti Ljubljana – Novo mesto – Karlovec – Zagreb«,</a:t>
            </a:r>
          </a:p>
        </p:txBody>
      </p:sp>
      <p:grpSp>
        <p:nvGrpSpPr>
          <p:cNvPr id="7" name="Group 6"/>
          <p:cNvGrpSpPr/>
          <p:nvPr/>
        </p:nvGrpSpPr>
        <p:grpSpPr>
          <a:xfrm rot="10800000">
            <a:off x="337111" y="5643535"/>
            <a:ext cx="334125" cy="66932"/>
            <a:chOff x="1817546" y="5411308"/>
            <a:chExt cx="445500" cy="89210"/>
          </a:xfrm>
        </p:grpSpPr>
        <p:sp>
          <p:nvSpPr>
            <p:cNvPr id="8" name="Oval 7"/>
            <p:cNvSpPr/>
            <p:nvPr/>
          </p:nvSpPr>
          <p:spPr>
            <a:xfrm>
              <a:off x="1817546" y="5411308"/>
              <a:ext cx="89210" cy="89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85" fontAlgn="auto">
                <a:spcBef>
                  <a:spcPts val="0"/>
                </a:spcBef>
                <a:spcAft>
                  <a:spcPts val="0"/>
                </a:spcAft>
              </a:pPr>
              <a:endParaRPr lang="en-US" sz="157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995691" y="5411308"/>
              <a:ext cx="89210" cy="89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85" fontAlgn="auto">
                <a:spcBef>
                  <a:spcPts val="0"/>
                </a:spcBef>
                <a:spcAft>
                  <a:spcPts val="0"/>
                </a:spcAft>
              </a:pPr>
              <a:endParaRPr lang="en-US" sz="157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73836" y="5411308"/>
              <a:ext cx="89210" cy="89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6485" fontAlgn="auto">
                <a:spcBef>
                  <a:spcPts val="0"/>
                </a:spcBef>
                <a:spcAft>
                  <a:spcPts val="0"/>
                </a:spcAft>
              </a:pPr>
              <a:endParaRPr lang="en-US" sz="1575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5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b="3756"/>
          <a:stretch/>
        </p:blipFill>
        <p:spPr>
          <a:xfrm>
            <a:off x="658056" y="1850076"/>
            <a:ext cx="3691208" cy="1921313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963571" cy="27432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949588"/>
            <a:ext cx="1282849" cy="1282849"/>
          </a:xfrm>
          <a:prstGeom prst="rect">
            <a:avLst/>
          </a:prstGeom>
        </p:spPr>
      </p:pic>
      <p:sp>
        <p:nvSpPr>
          <p:cNvPr id="17" name="Elipsa 16"/>
          <p:cNvSpPr/>
          <p:nvPr/>
        </p:nvSpPr>
        <p:spPr>
          <a:xfrm rot="2453481">
            <a:off x="5981026" y="2814375"/>
            <a:ext cx="1786890" cy="361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pic>
        <p:nvPicPr>
          <p:cNvPr id="12" name="Slika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934286"/>
            <a:ext cx="9145191" cy="95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85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Source Sans Pro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10" name="Zaobljeni pravokotnik 9"/>
          <p:cNvSpPr/>
          <p:nvPr/>
        </p:nvSpPr>
        <p:spPr>
          <a:xfrm>
            <a:off x="2339752" y="2774950"/>
            <a:ext cx="440265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2596862" y="2884413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HVALA ZA POZORNOST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endParaRPr lang="sl-SI" sz="1600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pic>
        <p:nvPicPr>
          <p:cNvPr id="7" name="Slika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667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+mn-lt"/>
              </a:rPr>
              <a:t>Vsebina predstavitve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95536" y="1275272"/>
            <a:ext cx="8371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+mn-lt"/>
              </a:rPr>
              <a:t>Vozni red predstavitve</a:t>
            </a:r>
          </a:p>
          <a:p>
            <a:endParaRPr lang="sl-SI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Podatki o dolenjski železniški progi </a:t>
            </a:r>
          </a:p>
          <a:p>
            <a:pPr marL="342900" indent="-342900">
              <a:buFont typeface="+mj-lt"/>
              <a:buAutoNum type="arabicPeriod"/>
            </a:pPr>
            <a:endParaRPr lang="pl-PL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Strokovne podlage Regionalne proge in LUR</a:t>
            </a:r>
          </a:p>
          <a:p>
            <a:pPr marL="342900" indent="-342900">
              <a:buFont typeface="+mj-lt"/>
              <a:buAutoNum type="arabicPeriod"/>
            </a:pPr>
            <a:endParaRPr lang="pl-PL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Viziji razvoja slovenskega železniškega omrežja »Vizija 2050+«</a:t>
            </a:r>
          </a:p>
          <a:p>
            <a:pPr marL="342900" indent="-342900">
              <a:buFont typeface="+mj-lt"/>
              <a:buAutoNum type="arabicPeriod"/>
            </a:pPr>
            <a:endParaRPr lang="pl-PL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Plan vlaganj v železniško infrastrukturo</a:t>
            </a:r>
          </a:p>
          <a:p>
            <a:pPr marL="342900" indent="-342900">
              <a:buFont typeface="+mj-lt"/>
              <a:buAutoNum type="arabicPeriod"/>
            </a:pPr>
            <a:endParaRPr lang="pl-PL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Mednarodni vidik dolenjske proge in regionalna prizadevanja</a:t>
            </a:r>
          </a:p>
          <a:p>
            <a:pPr marL="342900" indent="-342900">
              <a:buFont typeface="+mj-lt"/>
              <a:buAutoNum type="arabicPeriod"/>
            </a:pPr>
            <a:endParaRPr lang="pl-PL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Projekti za dolenjsko železniško progo</a:t>
            </a:r>
          </a:p>
          <a:p>
            <a:pPr marL="342900" indent="-342900">
              <a:buFont typeface="+mj-lt"/>
              <a:buAutoNum type="arabicPeriod"/>
            </a:pPr>
            <a:endParaRPr lang="pl-PL" sz="1600" b="1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latin typeface="+mn-lt"/>
              </a:rPr>
              <a:t>Zaključek in dodatne informacije</a:t>
            </a:r>
          </a:p>
        </p:txBody>
      </p:sp>
      <p:pic>
        <p:nvPicPr>
          <p:cNvPr id="10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>
          <a:xfrm>
            <a:off x="0" y="5934286"/>
            <a:ext cx="9145191" cy="95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85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Source Sans Pro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467544" y="5989486"/>
            <a:ext cx="8425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STANJE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ZAHTEVE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POTREBE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OBMOČJE JŽI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PROMETNO-TEHNOLOŠKO USTREZNO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 </a:t>
            </a:r>
            <a:r>
              <a:rPr lang="sl-SI" sz="1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PROSTORSKO, OKOLJSKO IN EKONOMSKO SPREJEMLJIVO </a:t>
            </a:r>
          </a:p>
          <a:p>
            <a:pPr algn="just"/>
            <a:r>
              <a:rPr lang="sl-SI" sz="1600" b="1" dirty="0">
                <a:solidFill>
                  <a:schemeClr val="bg1"/>
                </a:solidFill>
                <a:latin typeface="+mn-lt"/>
              </a:rPr>
              <a:t>OZKA GRLA </a:t>
            </a:r>
            <a:r>
              <a:rPr lang="sl-SI" sz="16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</a:t>
            </a:r>
            <a:r>
              <a:rPr lang="sl-SI" sz="1600" b="1" dirty="0">
                <a:solidFill>
                  <a:schemeClr val="bg1"/>
                </a:solidFill>
                <a:latin typeface="+mn-lt"/>
              </a:rPr>
              <a:t> POTREBE </a:t>
            </a:r>
            <a:r>
              <a:rPr lang="sl-SI" sz="16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</a:t>
            </a:r>
            <a:r>
              <a:rPr lang="sl-SI" sz="1600" b="1" dirty="0">
                <a:solidFill>
                  <a:schemeClr val="bg1"/>
                </a:solidFill>
                <a:latin typeface="+mn-lt"/>
              </a:rPr>
              <a:t> KORISTI </a:t>
            </a:r>
            <a:r>
              <a:rPr lang="sl-SI" sz="16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</a:t>
            </a:r>
            <a:r>
              <a:rPr lang="sl-SI" sz="1600" b="1" dirty="0">
                <a:solidFill>
                  <a:schemeClr val="bg1"/>
                </a:solidFill>
                <a:latin typeface="+mn-lt"/>
              </a:rPr>
              <a:t> UPRAVIČENOST</a:t>
            </a:r>
            <a:endParaRPr lang="sl-SI" sz="16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88338"/>
            <a:ext cx="778793" cy="77879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48" y="3813653"/>
            <a:ext cx="3041043" cy="210471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00745"/>
            <a:ext cx="722377" cy="7223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159438"/>
            <a:ext cx="663204" cy="53373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065117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395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>
                <a:latin typeface="+mn-lt"/>
              </a:rPr>
              <a:t>Podatki o dolenjski železniški progi </a:t>
            </a:r>
            <a:endParaRPr lang="sl-SI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829048" y="1268760"/>
            <a:ext cx="431495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300" b="1" dirty="0">
                <a:latin typeface="+mn-lt"/>
              </a:rPr>
              <a:t>Proga št. 80: </a:t>
            </a:r>
            <a:r>
              <a:rPr lang="sl-SI" sz="1300" b="1" dirty="0" err="1">
                <a:latin typeface="+mn-lt"/>
              </a:rPr>
              <a:t>d.m</a:t>
            </a:r>
            <a:r>
              <a:rPr lang="sl-SI" sz="1300" b="1" dirty="0">
                <a:latin typeface="+mn-lt"/>
              </a:rPr>
              <a:t>.–Metlika–Ljubljana</a:t>
            </a:r>
          </a:p>
          <a:p>
            <a:pPr algn="just"/>
            <a:r>
              <a:rPr lang="sl-SI" sz="1300" b="1" dirty="0">
                <a:latin typeface="+mn-lt"/>
              </a:rPr>
              <a:t>Infrastrukturni podatki:</a:t>
            </a:r>
          </a:p>
          <a:p>
            <a:pPr marL="285750" indent="-285750" algn="just">
              <a:buFontTx/>
              <a:buChar char="-"/>
            </a:pPr>
            <a:r>
              <a:rPr lang="sl-SI" sz="1300" dirty="0">
                <a:latin typeface="+mn-lt"/>
              </a:rPr>
              <a:t>enotirna in </a:t>
            </a:r>
            <a:r>
              <a:rPr lang="sl-SI" sz="1300" dirty="0" err="1">
                <a:latin typeface="+mn-lt"/>
              </a:rPr>
              <a:t>neelektrificirana</a:t>
            </a:r>
            <a:r>
              <a:rPr lang="sl-SI" sz="1300" dirty="0">
                <a:latin typeface="+mn-lt"/>
              </a:rPr>
              <a:t> proga</a:t>
            </a:r>
          </a:p>
          <a:p>
            <a:pPr marL="285750" indent="-285750">
              <a:buFontTx/>
              <a:buChar char="-"/>
            </a:pPr>
            <a:r>
              <a:rPr lang="sl-SI" sz="1300" dirty="0">
                <a:latin typeface="+mn-lt"/>
              </a:rPr>
              <a:t>dolžina 123,4 km</a:t>
            </a:r>
          </a:p>
          <a:p>
            <a:pPr marL="285750" indent="-285750" algn="just">
              <a:buFontTx/>
              <a:buChar char="-"/>
            </a:pPr>
            <a:r>
              <a:rPr lang="pl-PL" sz="1300" dirty="0">
                <a:latin typeface="+mn-lt"/>
              </a:rPr>
              <a:t>18 postaj oz. nakladališč in 18 postajališč</a:t>
            </a:r>
            <a:endParaRPr lang="sl-SI" sz="13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sl-SI" sz="1300" dirty="0">
                <a:latin typeface="+mn-lt"/>
              </a:rPr>
              <a:t>največji nagib 24 ‰</a:t>
            </a:r>
          </a:p>
          <a:p>
            <a:pPr marL="285750" indent="-285750" algn="just">
              <a:buFontTx/>
              <a:buChar char="-"/>
            </a:pPr>
            <a:r>
              <a:rPr lang="sl-SI" sz="1300" dirty="0">
                <a:latin typeface="+mn-lt"/>
              </a:rPr>
              <a:t>obremenitev 20,0 t/os in 6,4 t/m na odsekih Črnomelj-Ljubljana </a:t>
            </a:r>
            <a:r>
              <a:rPr lang="de-DE" sz="1300" dirty="0">
                <a:latin typeface="+mn-lt"/>
              </a:rPr>
              <a:t>in 16,0 t/</a:t>
            </a:r>
            <a:r>
              <a:rPr lang="de-DE" sz="1300" dirty="0" err="1">
                <a:latin typeface="+mn-lt"/>
              </a:rPr>
              <a:t>os</a:t>
            </a:r>
            <a:r>
              <a:rPr lang="de-DE" sz="1300" dirty="0">
                <a:latin typeface="+mn-lt"/>
              </a:rPr>
              <a:t> in 5,0 t/m na </a:t>
            </a:r>
            <a:r>
              <a:rPr lang="de-DE" sz="1300" dirty="0" err="1">
                <a:latin typeface="+mn-lt"/>
              </a:rPr>
              <a:t>odsekih</a:t>
            </a:r>
            <a:r>
              <a:rPr lang="de-DE" sz="1300" dirty="0">
                <a:latin typeface="+mn-lt"/>
              </a:rPr>
              <a:t> </a:t>
            </a:r>
            <a:r>
              <a:rPr lang="de-DE" sz="1300" dirty="0" err="1">
                <a:latin typeface="+mn-lt"/>
              </a:rPr>
              <a:t>Črnomelj-d.m</a:t>
            </a:r>
            <a:r>
              <a:rPr lang="de-DE" sz="1300" dirty="0">
                <a:latin typeface="+mn-lt"/>
              </a:rPr>
              <a:t>.</a:t>
            </a:r>
            <a:endParaRPr lang="sl-SI" sz="13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sl-SI" sz="1300" dirty="0">
                <a:latin typeface="+mn-lt"/>
              </a:rPr>
              <a:t>starejše SV naprave </a:t>
            </a:r>
          </a:p>
          <a:p>
            <a:pPr algn="just"/>
            <a:endParaRPr lang="sl-SI" sz="1300" b="1" dirty="0">
              <a:latin typeface="+mn-lt"/>
            </a:endParaRPr>
          </a:p>
          <a:p>
            <a:pPr algn="just"/>
            <a:r>
              <a:rPr lang="sl-SI" sz="1300" b="1" dirty="0">
                <a:latin typeface="+mn-lt"/>
              </a:rPr>
              <a:t>Obseg prometa/št. </a:t>
            </a:r>
            <a:r>
              <a:rPr lang="sl-SI" sz="1300" b="1" dirty="0" err="1">
                <a:latin typeface="+mn-lt"/>
              </a:rPr>
              <a:t>potn</a:t>
            </a:r>
            <a:r>
              <a:rPr lang="sl-SI" sz="1300" b="1" dirty="0">
                <a:latin typeface="+mn-lt"/>
              </a:rPr>
              <a:t>. vlakov dnevno:</a:t>
            </a:r>
          </a:p>
          <a:p>
            <a:pPr algn="just"/>
            <a:r>
              <a:rPr lang="sl-SI" sz="1300" dirty="0">
                <a:latin typeface="+mn-lt"/>
              </a:rPr>
              <a:t>Ljubljana-Grosuplje 44 vlakov</a:t>
            </a:r>
          </a:p>
          <a:p>
            <a:pPr algn="just"/>
            <a:r>
              <a:rPr lang="sl-SI" sz="1300" dirty="0">
                <a:latin typeface="+mn-lt"/>
              </a:rPr>
              <a:t>Grosuplje-Ivančna Gorica 36 vlakov</a:t>
            </a:r>
          </a:p>
          <a:p>
            <a:pPr algn="just"/>
            <a:r>
              <a:rPr lang="sl-SI" sz="1300" dirty="0">
                <a:latin typeface="+mn-lt"/>
              </a:rPr>
              <a:t>Ivančna Gorica-Trebnje 29 vlakov</a:t>
            </a:r>
          </a:p>
          <a:p>
            <a:pPr algn="just"/>
            <a:r>
              <a:rPr lang="sl-SI" sz="1300" dirty="0">
                <a:latin typeface="+mn-lt"/>
              </a:rPr>
              <a:t>Trebnje-Novo mesto 32 vlakov</a:t>
            </a:r>
          </a:p>
          <a:p>
            <a:pPr algn="just"/>
            <a:r>
              <a:rPr lang="sl-SI" sz="1300" dirty="0">
                <a:latin typeface="+mn-lt"/>
              </a:rPr>
              <a:t>Novo mesto-Metlika 20 vlakov</a:t>
            </a:r>
          </a:p>
          <a:p>
            <a:pPr algn="just"/>
            <a:r>
              <a:rPr lang="sl-SI" sz="1300" dirty="0">
                <a:latin typeface="+mn-lt"/>
              </a:rPr>
              <a:t>Podatek je za obe smeri.</a:t>
            </a:r>
          </a:p>
          <a:p>
            <a:pPr algn="just"/>
            <a:r>
              <a:rPr lang="sl-SI" sz="1300" b="1" dirty="0">
                <a:latin typeface="+mn-lt"/>
              </a:rPr>
              <a:t>Čas potovanja </a:t>
            </a:r>
          </a:p>
          <a:p>
            <a:pPr marL="285750" indent="-285750" algn="just">
              <a:buFontTx/>
              <a:buChar char="-"/>
            </a:pPr>
            <a:r>
              <a:rPr lang="sl-SI" sz="1300" dirty="0">
                <a:latin typeface="+mn-lt"/>
              </a:rPr>
              <a:t>Ljubljana-Novo mesto od </a:t>
            </a:r>
            <a:r>
              <a:rPr lang="sl-SI" sz="1300" b="1" dirty="0">
                <a:solidFill>
                  <a:srgbClr val="00B050"/>
                </a:solidFill>
                <a:latin typeface="+mn-lt"/>
              </a:rPr>
              <a:t>1:24</a:t>
            </a:r>
            <a:r>
              <a:rPr lang="sl-SI" sz="1300" dirty="0">
                <a:latin typeface="+mn-lt"/>
              </a:rPr>
              <a:t> ure do </a:t>
            </a:r>
            <a:r>
              <a:rPr lang="sl-SI" sz="1300" b="1" dirty="0">
                <a:solidFill>
                  <a:srgbClr val="FF0000"/>
                </a:solidFill>
                <a:latin typeface="+mn-lt"/>
              </a:rPr>
              <a:t>2:06</a:t>
            </a:r>
            <a:r>
              <a:rPr lang="sl-SI" sz="1300" dirty="0">
                <a:latin typeface="+mn-lt"/>
              </a:rPr>
              <a:t> ure</a:t>
            </a:r>
          </a:p>
          <a:p>
            <a:pPr marL="285750" indent="-285750" algn="just">
              <a:buFontTx/>
              <a:buChar char="-"/>
            </a:pPr>
            <a:r>
              <a:rPr lang="sl-SI" sz="1300" dirty="0">
                <a:latin typeface="+mn-lt"/>
              </a:rPr>
              <a:t>Novo mesto-Metlika od 0:59 ure do 1:09 ure</a:t>
            </a:r>
          </a:p>
          <a:p>
            <a:pPr algn="just"/>
            <a:endParaRPr lang="sl-SI" sz="1300" dirty="0">
              <a:latin typeface="+mn-lt"/>
            </a:endParaRPr>
          </a:p>
          <a:p>
            <a:pPr algn="just"/>
            <a:r>
              <a:rPr lang="sl-SI" sz="1300" dirty="0">
                <a:latin typeface="+mn-lt"/>
              </a:rPr>
              <a:t>Vir:  </a:t>
            </a:r>
            <a:r>
              <a:rPr lang="sl-SI" sz="1300" dirty="0">
                <a:latin typeface="+mn-lt"/>
                <a:hlinkClick r:id="rId3"/>
              </a:rPr>
              <a:t>https://potniski.sz.si</a:t>
            </a:r>
            <a:r>
              <a:rPr lang="sl-SI" sz="1300" dirty="0">
                <a:latin typeface="+mn-lt"/>
              </a:rPr>
              <a:t> </a:t>
            </a:r>
          </a:p>
        </p:txBody>
      </p:sp>
      <p:pic>
        <p:nvPicPr>
          <p:cNvPr id="15" name="Slika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48528" y="801579"/>
            <a:ext cx="3608243" cy="2476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  <p:sp>
        <p:nvSpPr>
          <p:cNvPr id="12" name="Rectangle 19"/>
          <p:cNvSpPr/>
          <p:nvPr/>
        </p:nvSpPr>
        <p:spPr>
          <a:xfrm>
            <a:off x="0" y="5934286"/>
            <a:ext cx="9145191" cy="95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85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Source Sans Pro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323528" y="5949280"/>
            <a:ext cx="8569516" cy="81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l-SI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Izkoriščenost proge: Ljubljana-Grosuplje 55 %, Grosuplje-Trebnje 72 %, Trebnje-Metlika 51 %, Metlika-d.m. 11 %; Vir: </a:t>
            </a:r>
            <a:r>
              <a:rPr lang="sv-SE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Program omrežja 202</a:t>
            </a:r>
            <a:r>
              <a:rPr lang="sl-SI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sl-SI" sz="11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l-SI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Promet vlakov Ljubljana-Metlika-Rosalnice izvajajo Slovenske železnice-Potniški promet;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l-SI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Promet vlakov Karlovec-</a:t>
            </a:r>
            <a:r>
              <a:rPr lang="sl-SI" sz="1100" dirty="0" err="1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Bubnjarci</a:t>
            </a:r>
            <a:r>
              <a:rPr lang="sl-SI" sz="11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-Metlika izvajajo Hrvaške železnice; Metlika-Rosalnice-Metlika so 3 vlaki dnevno; nizek potencial, 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28" y="3359391"/>
            <a:ext cx="4680520" cy="23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070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934286"/>
            <a:ext cx="9145191" cy="95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85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Source Sans Pro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sl-SI" sz="1600" dirty="0">
                <a:latin typeface="+mn-lt"/>
              </a:rPr>
              <a:t>Strokovne podlage Regionalne proge in LUR</a:t>
            </a:r>
            <a:endParaRPr lang="sl-SI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386852" y="1196752"/>
            <a:ext cx="620137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550" b="1" dirty="0">
                <a:latin typeface="+mn-lt"/>
              </a:rPr>
              <a:t>Osnove za izdelavo: </a:t>
            </a:r>
          </a:p>
          <a:p>
            <a:pPr algn="just"/>
            <a:r>
              <a:rPr lang="sl-SI" sz="1550" b="1" dirty="0">
                <a:latin typeface="+mn-lt"/>
              </a:rPr>
              <a:t>Strateški dokumenti RS: </a:t>
            </a:r>
          </a:p>
          <a:p>
            <a:pPr marL="285750" indent="-285750" algn="just">
              <a:buFontTx/>
              <a:buChar char="-"/>
            </a:pPr>
            <a:r>
              <a:rPr lang="sl-SI" altLang="sl-SI" sz="155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Strategija razvoja prometa v RS, 2015 </a:t>
            </a:r>
          </a:p>
          <a:p>
            <a:pPr marL="285750" indent="-285750" algn="just">
              <a:buFontTx/>
              <a:buChar char="-"/>
            </a:pPr>
            <a:r>
              <a:rPr lang="sl-SI" altLang="sl-SI" sz="155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Resolucija o programu razvoja prometa do leta 2030 (ReNPRP30), 2016</a:t>
            </a:r>
          </a:p>
          <a:p>
            <a:pPr marL="285750" indent="-285750" algn="just">
              <a:buFontTx/>
              <a:buChar char="-"/>
            </a:pPr>
            <a:r>
              <a:rPr lang="sl-SI" sz="1550" dirty="0">
                <a:latin typeface="+mn-lt"/>
              </a:rPr>
              <a:t>Operativni načrt vlaganj v promet in prometno infrastrukturo</a:t>
            </a:r>
          </a:p>
          <a:p>
            <a:pPr algn="just"/>
            <a:r>
              <a:rPr lang="sl-SI" sz="1550" dirty="0">
                <a:latin typeface="+mn-lt"/>
              </a:rPr>
              <a:t>       za obdobje 2018-2023 in 2020-2025</a:t>
            </a:r>
          </a:p>
          <a:p>
            <a:pPr marL="285750" indent="-285750" algn="just">
              <a:buFontTx/>
              <a:buChar char="-"/>
            </a:pPr>
            <a:endParaRPr lang="sl-SI" sz="155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sl-SI" sz="155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sl-SI" sz="155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sl-SI" sz="155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sl-SI" sz="1550" dirty="0">
              <a:latin typeface="+mn-lt"/>
            </a:endParaRPr>
          </a:p>
          <a:p>
            <a:pPr algn="just"/>
            <a:r>
              <a:rPr lang="sl-SI" sz="1550" b="1" dirty="0">
                <a:solidFill>
                  <a:srgbClr val="0070C0"/>
                </a:solidFill>
                <a:latin typeface="+mn-lt"/>
              </a:rPr>
              <a:t>Rezultati</a:t>
            </a:r>
            <a:r>
              <a:rPr lang="sl-SI" sz="1550" dirty="0">
                <a:latin typeface="+mn-lt"/>
              </a:rPr>
              <a:t> </a:t>
            </a:r>
          </a:p>
          <a:p>
            <a:pPr algn="just"/>
            <a:endParaRPr lang="sl-SI" sz="1550" dirty="0">
              <a:latin typeface="+mn-lt"/>
            </a:endParaRPr>
          </a:p>
          <a:p>
            <a:pPr algn="just"/>
            <a:endParaRPr lang="sl-SI" sz="1550" dirty="0">
              <a:latin typeface="+mn-lt"/>
            </a:endParaRPr>
          </a:p>
          <a:p>
            <a:pPr algn="just"/>
            <a:endParaRPr lang="sl-SI" sz="1550" dirty="0">
              <a:latin typeface="+mn-lt"/>
            </a:endParaRPr>
          </a:p>
          <a:p>
            <a:pPr algn="just"/>
            <a:endParaRPr lang="sl-SI" sz="1550" dirty="0">
              <a:latin typeface="+mn-lt"/>
            </a:endParaRPr>
          </a:p>
          <a:p>
            <a:pPr algn="just"/>
            <a:endParaRPr lang="sl-SI" sz="1550" dirty="0">
              <a:latin typeface="+mn-lt"/>
            </a:endParaRPr>
          </a:p>
          <a:p>
            <a:pPr algn="just"/>
            <a:endParaRPr lang="sl-SI" sz="1550" dirty="0">
              <a:latin typeface="+mn-lt"/>
            </a:endParaRPr>
          </a:p>
          <a:p>
            <a:pPr algn="just"/>
            <a:endParaRPr lang="sl-SI" sz="200" dirty="0">
              <a:latin typeface="+mn-lt"/>
            </a:endParaRPr>
          </a:p>
          <a:p>
            <a:pPr algn="just"/>
            <a:endParaRPr lang="sl-SI" sz="200" dirty="0">
              <a:latin typeface="+mn-lt"/>
            </a:endParaRPr>
          </a:p>
          <a:p>
            <a:pPr algn="just"/>
            <a:endParaRPr lang="sl-SI" sz="200" dirty="0">
              <a:latin typeface="+mn-lt"/>
            </a:endParaRPr>
          </a:p>
          <a:p>
            <a:pPr algn="just"/>
            <a:endParaRPr lang="sl-SI" sz="200" dirty="0">
              <a:latin typeface="+mn-lt"/>
            </a:endParaRPr>
          </a:p>
          <a:p>
            <a:pPr algn="just"/>
            <a:r>
              <a:rPr lang="sl-SI" sz="1000" dirty="0">
                <a:latin typeface="+mn-lt"/>
              </a:rPr>
              <a:t>Strokovne podlage in </a:t>
            </a:r>
            <a:r>
              <a:rPr lang="sl-SI" sz="1000" dirty="0" err="1">
                <a:latin typeface="+mn-lt"/>
              </a:rPr>
              <a:t>predštudije</a:t>
            </a:r>
            <a:r>
              <a:rPr lang="sl-SI" sz="1000" dirty="0">
                <a:latin typeface="+mn-lt"/>
              </a:rPr>
              <a:t> upravičenosti za nadgradnjo regionalnih železniških prog v RS ter železniškega omrežja na področju LUR, št. projekta 19_804, november 2020</a:t>
            </a:r>
            <a:endParaRPr lang="sl-SI" sz="1550" dirty="0">
              <a:latin typeface="+mn-lt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13" y="2636912"/>
            <a:ext cx="847103" cy="12126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472" y="2639497"/>
            <a:ext cx="819150" cy="118174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307004" y="2666252"/>
            <a:ext cx="881018" cy="121263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40" y="1196752"/>
            <a:ext cx="2650677" cy="4464496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463441" y="6173066"/>
            <a:ext cx="8506191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l-SI" sz="2000" b="1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 glede na rezultate je odločitev za bolj ambiciozni pristop.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71582"/>
              </p:ext>
            </p:extLst>
          </p:nvPr>
        </p:nvGraphicFramePr>
        <p:xfrm>
          <a:off x="907464" y="4082807"/>
          <a:ext cx="5259705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730">
                  <a:extLst>
                    <a:ext uri="{9D8B030D-6E8A-4147-A177-3AD203B41FA5}">
                      <a16:colId xmlns:a16="http://schemas.microsoft.com/office/drawing/2014/main" val="299052017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144345578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474478466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4015673196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Stopnja prioritete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19803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Št. proge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Ime odseka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Potniški promet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Tovorni promet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337828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sl-SI" sz="1200">
                          <a:effectLst/>
                        </a:rPr>
                        <a:t>80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d.m.-Metlika-Birčna vas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nizka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nizka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073743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sl-SI" sz="1200">
                          <a:effectLst/>
                        </a:rPr>
                        <a:t>80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Birčna vas-Ivančna Gorica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0" dirty="0">
                          <a:solidFill>
                            <a:srgbClr val="00B050"/>
                          </a:solidFill>
                          <a:effectLst/>
                        </a:rPr>
                        <a:t>srednja</a:t>
                      </a:r>
                      <a:endParaRPr lang="sl-SI" sz="1200" b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nizka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029994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sl-SI" sz="1200">
                          <a:effectLst/>
                        </a:rPr>
                        <a:t>80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Ivančna Gorica-Ljubljana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1" dirty="0">
                          <a:solidFill>
                            <a:srgbClr val="00B050"/>
                          </a:solidFill>
                          <a:effectLst/>
                        </a:rPr>
                        <a:t>visoka</a:t>
                      </a:r>
                      <a:endParaRPr lang="sl-SI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nizka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47872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sl-SI" sz="1200">
                          <a:effectLst/>
                        </a:rPr>
                        <a:t>81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Sevnica-Trebnje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nizka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nizka</a:t>
                      </a:r>
                      <a:endParaRPr lang="sl-SI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540416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sl-SI" sz="1200" dirty="0">
                          <a:effectLst/>
                        </a:rPr>
                        <a:t>82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Grosuplje-Kočevje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rgbClr val="00B050"/>
                          </a:solidFill>
                          <a:effectLst/>
                        </a:rPr>
                        <a:t>srednja</a:t>
                      </a:r>
                      <a:endParaRPr lang="sl-SI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rgbClr val="00B050"/>
                          </a:solidFill>
                          <a:effectLst/>
                        </a:rPr>
                        <a:t>srednja</a:t>
                      </a:r>
                      <a:endParaRPr lang="sl-SI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194311"/>
                  </a:ext>
                </a:extLst>
              </a:tr>
            </a:tbl>
          </a:graphicData>
        </a:graphic>
      </p:graphicFrame>
      <p:pic>
        <p:nvPicPr>
          <p:cNvPr id="15" name="Slika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650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+mn-lt"/>
              </a:rPr>
              <a:t>Viziji razvoja slovenskega železniškega omrežja »Vizija 2050+«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95536" y="1275272"/>
            <a:ext cx="837148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>
                <a:latin typeface="+mn-lt"/>
              </a:rPr>
              <a:t>Cilji oz. merljivi rezultati (mejniki):</a:t>
            </a:r>
          </a:p>
          <a:p>
            <a:endParaRPr lang="sl-SI" sz="1600" b="1" dirty="0">
              <a:latin typeface="+mn-lt"/>
            </a:endParaRPr>
          </a:p>
          <a:p>
            <a:pPr algn="just"/>
            <a:r>
              <a:rPr lang="sl-SI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leta 2030:</a:t>
            </a:r>
          </a:p>
          <a:p>
            <a:pPr marL="600275" lvl="1" indent="-257261" algn="just">
              <a:buAutoNum type="alphaLcPeriod"/>
            </a:pPr>
            <a:r>
              <a:rPr lang="sl-SI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Jedrno omrežje: prepustnost (odprava ozkih grl na omrežju) in TEN-T standardi </a:t>
            </a:r>
          </a:p>
          <a:p>
            <a:pPr marL="600275" lvl="1" indent="-257261" algn="just">
              <a:buAutoNum type="alphaLcPeriod"/>
            </a:pPr>
            <a:r>
              <a:rPr lang="sl-SI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Regionalne proge in glavne proge: taktni promet vlakov (LUR …)</a:t>
            </a:r>
          </a:p>
          <a:p>
            <a:pPr algn="just">
              <a:buAutoNum type="romanUcPeriod"/>
            </a:pPr>
            <a:endParaRPr lang="sl-SI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l-SI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leta 2040: </a:t>
            </a:r>
          </a:p>
          <a:p>
            <a:pPr algn="just"/>
            <a:r>
              <a:rPr lang="sl-SI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konkurenčni potovalni časi </a:t>
            </a:r>
            <a:r>
              <a:rPr lang="pl-PL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med glavnimi točkami na jedrnem koridorju</a:t>
            </a:r>
            <a:r>
              <a:rPr lang="sl-SI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(Ljubljana – Celje - Maribor …)</a:t>
            </a:r>
          </a:p>
          <a:p>
            <a:pPr algn="just"/>
            <a:endParaRPr lang="sl-SI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l-SI" sz="1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leta 2050</a:t>
            </a:r>
            <a:r>
              <a:rPr lang="sl-SI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sl-SI" sz="1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ogljična nevtralnost železniškega prometa</a:t>
            </a:r>
          </a:p>
          <a:p>
            <a:pPr algn="just"/>
            <a:endParaRPr lang="sl-SI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1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sl-SI" sz="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l-SI" sz="1600" b="1" dirty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Potek novih smeri – tras konkurenčnih prog </a:t>
            </a:r>
            <a:endParaRPr lang="sl-SI" sz="1500" b="1" dirty="0">
              <a:latin typeface="+mn-lt"/>
            </a:endParaRPr>
          </a:p>
        </p:txBody>
      </p:sp>
      <p:pic>
        <p:nvPicPr>
          <p:cNvPr id="10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>
          <a:xfrm>
            <a:off x="0" y="5934286"/>
            <a:ext cx="9145191" cy="95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85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Source Sans Pro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395536" y="6156593"/>
            <a:ext cx="849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+mn-lt"/>
              </a:rPr>
              <a:t>Leta 2030 se bodo že pokazali rezultati drugega investicijskega ciklusa – skrajšanje potovalnih časov primestnega prometa LUR. </a:t>
            </a:r>
          </a:p>
        </p:txBody>
      </p:sp>
      <p:pic>
        <p:nvPicPr>
          <p:cNvPr id="21" name="Slika 20" descr="C:\Users\Svagelj\Desktop\Predlog novih smeri_SKUPAJ_brez logo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213151" cy="289260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Elipsa 21"/>
          <p:cNvSpPr/>
          <p:nvPr/>
        </p:nvSpPr>
        <p:spPr>
          <a:xfrm rot="2453481">
            <a:off x="6489305" y="4865139"/>
            <a:ext cx="1392359" cy="1407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7613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+mn-lt"/>
              </a:rPr>
              <a:t>Plan vlaganj v železniško infrastrukturo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95536" y="1275272"/>
            <a:ext cx="837148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l-SI" sz="1400" b="1" dirty="0">
                <a:latin typeface="+mn-lt"/>
              </a:rPr>
              <a:t>Prvi investicijski cikel </a:t>
            </a:r>
            <a:r>
              <a:rPr lang="sl-SI" sz="1400" dirty="0">
                <a:latin typeface="+mn-lt"/>
              </a:rPr>
              <a:t>– nadgradnja obstoječih prog prvenstveno odpravi ozkih grl in ukrepom, ki omogočajo zmogljivost za trenutni in pričakovani obseg prometa tovornih vlakov ter za doseganje TEN-T standardov – </a:t>
            </a:r>
            <a:r>
              <a:rPr lang="sl-SI" sz="1400" b="1" dirty="0">
                <a:solidFill>
                  <a:srgbClr val="0070C0"/>
                </a:solidFill>
                <a:latin typeface="+mn-lt"/>
              </a:rPr>
              <a:t>v smislu zaostanka glede parametrov, ki jih že imajo tuje železnice</a:t>
            </a:r>
          </a:p>
          <a:p>
            <a:pPr marL="342900" indent="-342900" algn="just">
              <a:buFont typeface="+mj-lt"/>
              <a:buAutoNum type="arabicPeriod"/>
            </a:pPr>
            <a:endParaRPr lang="sl-SI" sz="1400" b="1" dirty="0">
              <a:solidFill>
                <a:srgbClr val="0070C0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l-SI" sz="1400" b="1" dirty="0">
                <a:latin typeface="+mn-lt"/>
              </a:rPr>
              <a:t>Drugi investicijski cikel </a:t>
            </a:r>
            <a:r>
              <a:rPr lang="sl-SI" sz="1400" dirty="0">
                <a:latin typeface="+mn-lt"/>
              </a:rPr>
              <a:t>– nadgradnja obstoječih prog za krajše potovalne čase potniških vlakov, za zagotovitev taktnega prometa v območju ter gradnja novih prog – </a:t>
            </a:r>
            <a:r>
              <a:rPr lang="sl-SI" sz="1400" b="1" dirty="0">
                <a:solidFill>
                  <a:srgbClr val="0070C0"/>
                </a:solidFill>
                <a:latin typeface="+mn-lt"/>
              </a:rPr>
              <a:t>v smislu konkurenčnega železniškega prometa</a:t>
            </a:r>
          </a:p>
          <a:p>
            <a:endParaRPr lang="sl-SI" sz="1500" b="1" dirty="0">
              <a:latin typeface="+mn-lt"/>
            </a:endParaRPr>
          </a:p>
          <a:p>
            <a:endParaRPr lang="sl-SI" sz="1500" b="1" dirty="0">
              <a:latin typeface="+mn-lt"/>
            </a:endParaRPr>
          </a:p>
          <a:p>
            <a:endParaRPr lang="sl-SI" sz="1500" b="1" dirty="0">
              <a:latin typeface="+mn-lt"/>
            </a:endParaRPr>
          </a:p>
          <a:p>
            <a:endParaRPr lang="sl-SI" sz="1500" b="1" dirty="0">
              <a:latin typeface="+mn-lt"/>
            </a:endParaRPr>
          </a:p>
          <a:p>
            <a:r>
              <a:rPr lang="sl-SI" sz="1500" b="1" dirty="0">
                <a:latin typeface="+mn-lt"/>
              </a:rPr>
              <a:t>							</a:t>
            </a:r>
          </a:p>
        </p:txBody>
      </p:sp>
      <p:pic>
        <p:nvPicPr>
          <p:cNvPr id="10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  <p:pic>
        <p:nvPicPr>
          <p:cNvPr id="11" name="Graphic 11">
            <a:extLst>
              <a:ext uri="{FF2B5EF4-FFF2-40B4-BE49-F238E27FC236}">
                <a16:creationId xmlns:a16="http://schemas.microsoft.com/office/drawing/2014/main" id="{E9640C5E-D25F-44F2-88C8-F117BFFB9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96" y="2566246"/>
            <a:ext cx="6210653" cy="4247130"/>
          </a:xfrm>
          <a:prstGeom prst="rect">
            <a:avLst/>
          </a:prstGeom>
        </p:spPr>
      </p:pic>
      <p:pic>
        <p:nvPicPr>
          <p:cNvPr id="12" name="Graphic 13">
            <a:extLst>
              <a:ext uri="{FF2B5EF4-FFF2-40B4-BE49-F238E27FC236}">
                <a16:creationId xmlns:a16="http://schemas.microsoft.com/office/drawing/2014/main" id="{0FBFB69B-9C51-49E9-909D-58F0A65F10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2279" y="2625118"/>
            <a:ext cx="2033705" cy="41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1" y="4509120"/>
            <a:ext cx="2870274" cy="2167056"/>
          </a:xfrm>
          <a:prstGeom prst="rect">
            <a:avLst/>
          </a:prstGeom>
        </p:spPr>
      </p:pic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3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+mn-lt"/>
              </a:rPr>
              <a:t>Mednarodni vidik dolenjske proge in regionalna prizadevanja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95536" y="1275272"/>
            <a:ext cx="50405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>
                <a:latin typeface="+mn-lt"/>
              </a:rPr>
              <a:t>Upoštevanje drugih dejavnikov, subjektov in aktivnosti:</a:t>
            </a:r>
          </a:p>
          <a:p>
            <a:endParaRPr lang="sl-SI" sz="1400" b="1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sl-SI" sz="1400" b="1" dirty="0">
                <a:latin typeface="+mn-lt"/>
              </a:rPr>
              <a:t>proga Ljubljana-Novo mesto kot povezovalna proga za železniški tovorni koridor Amber </a:t>
            </a:r>
            <a:r>
              <a:rPr lang="sl-SI" sz="1400" dirty="0">
                <a:latin typeface="+mn-lt"/>
              </a:rPr>
              <a:t>in pričakovana vzpostavitev do Novo mesto kot železniški tovorni koridor/terminal, kar pomeni zagotovitev potrebnih standardov; v</a:t>
            </a:r>
            <a:r>
              <a:rPr lang="sl-SI" sz="1400" dirty="0">
                <a:latin typeface="+mn-lt"/>
                <a:ea typeface="Calibri" panose="020F0502020204030204" pitchFamily="34" charset="0"/>
              </a:rPr>
              <a:t> skladu z IZVEDBENI SKLEP KOMISIJE (EU) 2017/177 in IZVEDBENI SKLEP KOMISIJE (EU) 2018/500 - </a:t>
            </a:r>
            <a:r>
              <a:rPr lang="sl-SI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Amber koridor (Amber </a:t>
            </a:r>
            <a:r>
              <a:rPr lang="sl-SI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corridor</a:t>
            </a:r>
            <a:r>
              <a:rPr lang="sl-SI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/uporablja se tudi izraz Jantarni koridor: Koper-Ljubljana-Pragersko-Hodoš; </a:t>
            </a:r>
            <a:r>
              <a:rPr lang="sl-SI" sz="14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Celje-Velenje in Ljubljana-Novo Mesto - v SLO in EN verziji je obakrat koridor poimenovan Amber - </a:t>
            </a:r>
            <a:r>
              <a:rPr lang="sl-SI" sz="1400" u="sng" dirty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https://eur-lex.europa.eu/legal-content/SL/TXT/?uri=CELEX%3A32017D0177</a:t>
            </a:r>
            <a:r>
              <a:rPr lang="sl-SI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l-SI" sz="1400" u="sng" dirty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https://eur-lex.europa.eu/legal-content/EN/TXT/PDF/?uri=CELEX:32017D0177&amp;from=SL</a:t>
            </a:r>
            <a:endParaRPr lang="sl-SI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l-SI" sz="1400" b="1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sl-SI" sz="1400" b="1" dirty="0">
                <a:latin typeface="+mn-lt"/>
              </a:rPr>
              <a:t>Dogovor o sodelovanju na področju revitalizacije čezmejne železniške infrastrukture Ljubljana – Grosuplje – Trebnje – Novo mesto – Metlika – </a:t>
            </a:r>
            <a:r>
              <a:rPr lang="sl-SI" sz="1400" b="1" dirty="0" err="1">
                <a:latin typeface="+mn-lt"/>
              </a:rPr>
              <a:t>Karlovac</a:t>
            </a:r>
            <a:r>
              <a:rPr lang="sl-SI" sz="1400" b="1" dirty="0">
                <a:latin typeface="+mn-lt"/>
              </a:rPr>
              <a:t> – Zagreb, maj 2018</a:t>
            </a:r>
          </a:p>
          <a:p>
            <a:pPr marL="285750" indent="-285750">
              <a:buFontTx/>
              <a:buChar char="-"/>
            </a:pPr>
            <a:endParaRPr lang="sl-SI" sz="1400" b="1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sl-SI" sz="1400" b="1" dirty="0">
                <a:latin typeface="+mn-lt"/>
              </a:rPr>
              <a:t>prizadevanja lokalnih skupnosti in zainteresiranih deležnikov za podpis Skupne izjave SI-HR za progo Ljubljana - Metlika - Karlovec - Zagreb oz. za sodelovanju in podpori Evropskemu združenju za teritorialno sodelovanje (EZTS), 2021</a:t>
            </a:r>
          </a:p>
          <a:p>
            <a:pPr marL="285750" indent="-285750" algn="just">
              <a:buFontTx/>
              <a:buChar char="-"/>
            </a:pPr>
            <a:endParaRPr lang="sl-SI" sz="1400" b="1" dirty="0">
              <a:latin typeface="+mn-lt"/>
            </a:endParaRPr>
          </a:p>
        </p:txBody>
      </p:sp>
      <p:pic>
        <p:nvPicPr>
          <p:cNvPr id="7" name="Slika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330472"/>
            <a:ext cx="2808311" cy="2808311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 rot="2453481">
            <a:off x="6807242" y="5775230"/>
            <a:ext cx="997588" cy="381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13933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934286"/>
            <a:ext cx="9145191" cy="95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16485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white"/>
              </a:solidFill>
              <a:latin typeface="Source Sans Pro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+mn-lt"/>
              </a:rPr>
              <a:t>Projekti za dolenjsko železniško progo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95536" y="1275272"/>
            <a:ext cx="83714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500" b="1" dirty="0">
                <a:latin typeface="+mn-lt"/>
              </a:rPr>
              <a:t>V gradnji oz. izvedeno:</a:t>
            </a:r>
          </a:p>
          <a:p>
            <a:pPr marL="285750" indent="-285750">
              <a:buFontTx/>
              <a:buChar char="-"/>
            </a:pPr>
            <a:r>
              <a:rPr lang="sl-SI" sz="1500" dirty="0">
                <a:latin typeface="+mn-lt"/>
              </a:rPr>
              <a:t>Nadgradnja železniške postaje Grosuplje </a:t>
            </a:r>
          </a:p>
          <a:p>
            <a:endParaRPr lang="sl-SI" sz="1500" b="1" dirty="0">
              <a:latin typeface="+mn-lt"/>
            </a:endParaRPr>
          </a:p>
          <a:p>
            <a:r>
              <a:rPr lang="sl-SI" sz="1500" b="1" dirty="0">
                <a:latin typeface="+mn-lt"/>
              </a:rPr>
              <a:t>V pripravi po postopkih VDJK:</a:t>
            </a:r>
          </a:p>
          <a:p>
            <a:pPr marL="285750" indent="-285750">
              <a:buFontTx/>
              <a:buChar char="-"/>
            </a:pPr>
            <a:r>
              <a:rPr lang="sl-SI" sz="1500" dirty="0">
                <a:latin typeface="+mn-lt"/>
              </a:rPr>
              <a:t>Nadgradnja železniških postaj in postajališč; Ljubljana-Novo mesto-Metlika</a:t>
            </a:r>
          </a:p>
          <a:p>
            <a:pPr marL="285750" indent="-285750">
              <a:buFontTx/>
              <a:buChar char="-"/>
            </a:pPr>
            <a:r>
              <a:rPr lang="sl-SI" sz="1500" dirty="0">
                <a:latin typeface="+mn-lt"/>
              </a:rPr>
              <a:t>Nadgradnja in uvedba daljinskega vodenja prometa na progah:</a:t>
            </a:r>
          </a:p>
          <a:p>
            <a:pPr marL="742950" lvl="1" indent="-285750">
              <a:buFontTx/>
              <a:buChar char="-"/>
            </a:pPr>
            <a:r>
              <a:rPr lang="sl-SI" sz="1500" dirty="0">
                <a:latin typeface="+mn-lt"/>
              </a:rPr>
              <a:t>št. 80: </a:t>
            </a:r>
            <a:r>
              <a:rPr lang="sl-SI" sz="1500" dirty="0" err="1">
                <a:latin typeface="+mn-lt"/>
              </a:rPr>
              <a:t>d.m</a:t>
            </a:r>
            <a:r>
              <a:rPr lang="sl-SI" sz="1500" dirty="0">
                <a:latin typeface="+mn-lt"/>
              </a:rPr>
              <a:t>.–Metlika–Ljubljana	</a:t>
            </a:r>
          </a:p>
          <a:p>
            <a:pPr marL="742950" lvl="1" indent="-285750">
              <a:buFontTx/>
              <a:buChar char="-"/>
            </a:pPr>
            <a:r>
              <a:rPr lang="sl-SI" sz="1500" dirty="0">
                <a:latin typeface="+mn-lt"/>
              </a:rPr>
              <a:t>št. 81: Sevnica–Trebnje</a:t>
            </a:r>
          </a:p>
          <a:p>
            <a:r>
              <a:rPr lang="sl-SI" sz="1500" b="1" dirty="0">
                <a:latin typeface="+mn-lt"/>
              </a:rPr>
              <a:t>Faza DPN: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1500" b="1" dirty="0">
                <a:solidFill>
                  <a:srgbClr val="0070C0"/>
                </a:solidFill>
                <a:latin typeface="+mn-lt"/>
              </a:rPr>
              <a:t>Ljubljana-Ivančna Gorica; </a:t>
            </a:r>
            <a:r>
              <a:rPr lang="sl-SI" sz="1500" dirty="0">
                <a:latin typeface="+mn-lt"/>
              </a:rPr>
              <a:t>dvotirnost izvedba postopoma glede na potrebe, elektrifikacija proge, nadgradnja proge in postaj, ureditev </a:t>
            </a:r>
            <a:r>
              <a:rPr lang="sl-SI" sz="1500" dirty="0" err="1">
                <a:latin typeface="+mn-lt"/>
              </a:rPr>
              <a:t>NPr</a:t>
            </a:r>
            <a:r>
              <a:rPr lang="sl-SI" sz="1500" dirty="0">
                <a:latin typeface="+mn-lt"/>
              </a:rPr>
              <a:t> (ukinitev, zavarovanje, izvennivojska križanja), dostopi za invalide in FOO, …; </a:t>
            </a:r>
            <a:r>
              <a:rPr lang="sl-SI" sz="1500" dirty="0">
                <a:solidFill>
                  <a:srgbClr val="00B050"/>
                </a:solidFill>
                <a:latin typeface="+mn-lt"/>
              </a:rPr>
              <a:t>sklep VRS z dne 25. 11. 2021 o izvedbi DPN, v pripravi JN za ŠV/PIZ in DPN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1500" b="1" dirty="0">
                <a:solidFill>
                  <a:srgbClr val="0070C0"/>
                </a:solidFill>
                <a:latin typeface="+mn-lt"/>
              </a:rPr>
              <a:t>Ivančna Gorica-Novo mesto-(Birčna vas); </a:t>
            </a:r>
            <a:r>
              <a:rPr lang="sl-SI" sz="1500" dirty="0">
                <a:latin typeface="+mn-lt"/>
              </a:rPr>
              <a:t>dvotirnost  izvedba postopoma glede na potrebe, elektrifikacija proge, nadgradnja proge in postaj, ureditev </a:t>
            </a:r>
            <a:r>
              <a:rPr lang="sl-SI" sz="1500" dirty="0" err="1">
                <a:latin typeface="+mn-lt"/>
              </a:rPr>
              <a:t>NPr</a:t>
            </a:r>
            <a:r>
              <a:rPr lang="sl-SI" sz="1500" dirty="0">
                <a:latin typeface="+mn-lt"/>
              </a:rPr>
              <a:t> (ukinitev, zavarovanje, izvennivojska križanja), dostopi za invalide in FOO, …; </a:t>
            </a:r>
            <a:r>
              <a:rPr lang="sl-SI" sz="1500" dirty="0">
                <a:solidFill>
                  <a:srgbClr val="00B050"/>
                </a:solidFill>
                <a:latin typeface="+mn-lt"/>
              </a:rPr>
              <a:t>na spletni strani MOP dne 31. 5. 2022 javno objavljena pobuda/DIIP za DPN, v izdelavi Analiza smernic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l-SI" sz="1500" b="1" dirty="0">
                <a:solidFill>
                  <a:srgbClr val="0070C0"/>
                </a:solidFill>
                <a:latin typeface="+mn-lt"/>
              </a:rPr>
              <a:t>Novo mesto/Kočevje smer Hrvaška; </a:t>
            </a:r>
            <a:r>
              <a:rPr lang="sl-SI" sz="1500" dirty="0">
                <a:latin typeface="+mn-lt"/>
              </a:rPr>
              <a:t>Strokovne podlage o preučitvi </a:t>
            </a:r>
            <a:r>
              <a:rPr lang="sl-SI" sz="1500" dirty="0" err="1">
                <a:latin typeface="+mn-lt"/>
              </a:rPr>
              <a:t>prekomejnih</a:t>
            </a:r>
            <a:r>
              <a:rPr lang="sl-SI" sz="1500" dirty="0">
                <a:latin typeface="+mn-lt"/>
              </a:rPr>
              <a:t> železniških povezav z železniškim omrežjem HR, ter preučitev prometne upravičenosti in Strokovne podlage za pobudo/DIIP za DPN; </a:t>
            </a:r>
            <a:r>
              <a:rPr lang="sl-SI" sz="1500" dirty="0">
                <a:solidFill>
                  <a:srgbClr val="00B050"/>
                </a:solidFill>
                <a:latin typeface="+mn-lt"/>
              </a:rPr>
              <a:t>v pripravi razpisna dokumentacija za JN za strokovne podlage</a:t>
            </a:r>
          </a:p>
          <a:p>
            <a:pPr marL="285750" indent="-285750" algn="just">
              <a:buFontTx/>
              <a:buChar char="-"/>
            </a:pPr>
            <a:endParaRPr lang="sl-SI" sz="15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95536" y="6021288"/>
            <a:ext cx="6048672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sl-SI" sz="16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Izziv: Pospešena priprava dokumentacije; predvsem za umeščanje v prostor - dolgoročna rezervacija prostora za razvoj železniškega omrežja.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90" y="1270039"/>
            <a:ext cx="722377" cy="72237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03" y="2736608"/>
            <a:ext cx="663204" cy="533734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2211712"/>
            <a:ext cx="967151" cy="79491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2494" y="5480327"/>
            <a:ext cx="1783613" cy="1376672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 rot="2453481">
            <a:off x="7425409" y="5410070"/>
            <a:ext cx="1392359" cy="1407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0447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/>
          <p:cNvPicPr>
            <a:picLocks noChangeAspect="1"/>
          </p:cNvPicPr>
          <p:nvPr/>
        </p:nvPicPr>
        <p:blipFill rotWithShape="1">
          <a:blip r:embed="rId2"/>
          <a:srcRect r="40555" b="69018"/>
          <a:stretch/>
        </p:blipFill>
        <p:spPr>
          <a:xfrm>
            <a:off x="123610" y="188640"/>
            <a:ext cx="1829040" cy="30484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952650" y="801579"/>
            <a:ext cx="6940393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816485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latin typeface="+mn-lt"/>
              </a:rPr>
              <a:t>Zaključek in dodatne informacije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67543" y="1432843"/>
            <a:ext cx="84254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600" b="1" dirty="0">
                <a:solidFill>
                  <a:srgbClr val="0070C0"/>
                </a:solidFill>
                <a:latin typeface="+mn-lt"/>
              </a:rPr>
              <a:t>Zavedamo se pomena regionalnih železniških prog</a:t>
            </a:r>
            <a:r>
              <a:rPr lang="sl-SI" sz="1600" dirty="0">
                <a:latin typeface="+mn-lt"/>
              </a:rPr>
              <a:t>, kot je proga št. 80 </a:t>
            </a:r>
            <a:r>
              <a:rPr lang="sl-SI" sz="1600" dirty="0" err="1">
                <a:latin typeface="+mn-lt"/>
              </a:rPr>
              <a:t>d.m</a:t>
            </a:r>
            <a:r>
              <a:rPr lang="sl-SI" sz="1600" dirty="0">
                <a:latin typeface="+mn-lt"/>
              </a:rPr>
              <a:t>.–Metlika–Ljubljana v smislu </a:t>
            </a:r>
            <a:r>
              <a:rPr lang="sl-SI" sz="1600" dirty="0" err="1">
                <a:latin typeface="+mn-lt"/>
              </a:rPr>
              <a:t>sinergijskega</a:t>
            </a:r>
            <a:r>
              <a:rPr lang="sl-SI" sz="1600" dirty="0">
                <a:latin typeface="+mn-lt"/>
              </a:rPr>
              <a:t> razvoja železniške infrastrukture v navezavi na cestno in drugo prometno infrastrukturo </a:t>
            </a:r>
            <a:r>
              <a:rPr lang="sl-SI" sz="1600" b="1" dirty="0">
                <a:solidFill>
                  <a:srgbClr val="0070C0"/>
                </a:solidFill>
                <a:latin typeface="+mn-lt"/>
              </a:rPr>
              <a:t>za trajnostno mobilnosti regij.</a:t>
            </a:r>
          </a:p>
          <a:p>
            <a:pPr algn="just"/>
            <a:endParaRPr lang="sl-SI" sz="1600" dirty="0">
              <a:latin typeface="+mn-lt"/>
            </a:endParaRPr>
          </a:p>
          <a:p>
            <a:pPr algn="just"/>
            <a:r>
              <a:rPr lang="sl-SI" sz="1600" b="1" dirty="0">
                <a:solidFill>
                  <a:srgbClr val="0070C0"/>
                </a:solidFill>
                <a:latin typeface="+mn-lt"/>
              </a:rPr>
              <a:t>Želimo si usklajen razvoj </a:t>
            </a:r>
            <a:r>
              <a:rPr lang="sl-SI" sz="1600" dirty="0">
                <a:latin typeface="+mn-lt"/>
              </a:rPr>
              <a:t>železniške infrastrukture in ponudbo železniških storitev. Vsekakor si bomo prizadevali za usklajen razvoj in za sodelovanje </a:t>
            </a:r>
            <a:r>
              <a:rPr lang="sl-SI" sz="1600" b="1" dirty="0">
                <a:solidFill>
                  <a:srgbClr val="0070C0"/>
                </a:solidFill>
                <a:latin typeface="+mn-lt"/>
              </a:rPr>
              <a:t>z lokalnimi skupnostmi in zainteresiranimi deležniki pri ohranjanju in razvoju železniških storitev.</a:t>
            </a:r>
          </a:p>
          <a:p>
            <a:pPr algn="just"/>
            <a:endParaRPr lang="sl-SI" sz="1600" dirty="0">
              <a:latin typeface="+mn-lt"/>
            </a:endParaRPr>
          </a:p>
          <a:p>
            <a:pPr algn="just"/>
            <a:r>
              <a:rPr lang="sl-SI" sz="1600" dirty="0">
                <a:latin typeface="+mn-lt"/>
              </a:rPr>
              <a:t>V RS se prioritetno izvajajo investicije v železniško infrastrukturo na </a:t>
            </a:r>
            <a:r>
              <a:rPr lang="sl-SI" sz="1600" dirty="0" err="1">
                <a:latin typeface="+mn-lt"/>
              </a:rPr>
              <a:t>koridorskih</a:t>
            </a:r>
            <a:r>
              <a:rPr lang="sl-SI" sz="1600" dirty="0">
                <a:latin typeface="+mn-lt"/>
              </a:rPr>
              <a:t> (glavnih) železniških progah oz. jedrnem in celovitem TEN-T omrežju predvsem s ciljem zagotoviti interoperabilnost ter izpolnjevati standarde/zahteve TEN-T in TSI.</a:t>
            </a:r>
          </a:p>
          <a:p>
            <a:pPr lvl="0"/>
            <a:endParaRPr lang="sl-SI" sz="1600" b="1" dirty="0">
              <a:latin typeface="+mn-lt"/>
            </a:endParaRPr>
          </a:p>
          <a:p>
            <a:pPr lvl="0"/>
            <a:r>
              <a:rPr lang="sl-SI" sz="1600" b="1" dirty="0">
                <a:latin typeface="+mn-lt"/>
              </a:rPr>
              <a:t>Več informacij:</a:t>
            </a:r>
            <a:endParaRPr lang="sl-SI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Podatki o projektih: 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  <a:hlinkClick r:id="rId3"/>
              </a:rPr>
              <a:t>http://www.krajsamorazdalje.si/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  in 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  <a:hlinkClick r:id="rId4"/>
              </a:rPr>
              <a:t>http://www.dri.si/sl/podrocja-dela/zelezniska-infrastruktura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1600" dirty="0">
                <a:latin typeface="+mn-lt"/>
              </a:rPr>
              <a:t>Vizija 2050+, DRSI: </a:t>
            </a:r>
            <a:r>
              <a:rPr lang="sl-SI" sz="1600" dirty="0">
                <a:latin typeface="+mn-lt"/>
                <a:hlinkClick r:id="rId5"/>
              </a:rPr>
              <a:t>https://www.gov.si/assets/organi-v-sestavi/DRSI/Dokumenti-DRSI/Zeleznice/Vizija-2050+-oktober-2021.pdf</a:t>
            </a:r>
            <a:endParaRPr lang="sl-SI" sz="16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Podatki o javni železniški infrastrukturi: 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  <a:hlinkClick r:id="rId6"/>
              </a:rPr>
              <a:t>https://www.gov.si/teme/zelezniska-infrastruktura/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 in 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  <a:hlinkClick r:id="rId7"/>
              </a:rPr>
              <a:t>https://www.slo-zeleznice.si/sl/infrastruktura/javna-zelezniska-infrastruktura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Podatki o voznem redu vlakov: 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  <a:hlinkClick r:id="rId8"/>
              </a:rPr>
              <a:t>https://potniski.sz.si/</a:t>
            </a:r>
            <a:r>
              <a:rPr lang="sl-SI" sz="1600" dirty="0">
                <a:latin typeface="+mn-lt"/>
                <a:ea typeface="Calibri" panose="020F0502020204030204" pitchFamily="34" charset="0"/>
                <a:cs typeface="URWPalladioTCE-Regu"/>
              </a:rPr>
              <a:t> </a:t>
            </a:r>
            <a:endParaRPr lang="sl-SI" sz="1600" dirty="0">
              <a:latin typeface="+mn-lt"/>
            </a:endParaRPr>
          </a:p>
        </p:txBody>
      </p:sp>
      <p:pic>
        <p:nvPicPr>
          <p:cNvPr id="10" name="Slika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58417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63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F4A62E13321C4CB946D795A4B9C0D8" ma:contentTypeVersion="0" ma:contentTypeDescription="Ustvari nov dokument." ma:contentTypeScope="" ma:versionID="90028f28869850864190649d9888bcf9">
  <xsd:schema xmlns:xsd="http://www.w3.org/2001/XMLSchema" xmlns:p="http://schemas.microsoft.com/office/2006/metadata/properties" targetNamespace="http://schemas.microsoft.com/office/2006/metadata/properties" ma:root="true" ma:fieldsID="39711e9ed18f316b2c1db8133f49da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 ma:readOnly="tru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2685E71-C3A6-48F3-A3BD-BDA63AD5E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BA234-54D9-461E-A233-54570CD03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629AB9A-24FD-45D5-92AD-B481EA4224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24901</TotalTime>
  <Words>1272</Words>
  <Application>Microsoft Office PowerPoint</Application>
  <PresentationFormat>Diaprojekcija na zaslonu (4:3)</PresentationFormat>
  <Paragraphs>178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Sans Pro</vt:lpstr>
      <vt:lpstr>Source Sans Pro Black</vt:lpstr>
      <vt:lpstr>Times New Roman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DDC svetovanje inženiring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Tomaž Polenšek</dc:creator>
  <cp:lastModifiedBy>Tatjana Malnarič</cp:lastModifiedBy>
  <cp:revision>716</cp:revision>
  <cp:lastPrinted>2021-05-17T13:05:05Z</cp:lastPrinted>
  <dcterms:created xsi:type="dcterms:W3CDTF">2006-11-16T12:11:38Z</dcterms:created>
  <dcterms:modified xsi:type="dcterms:W3CDTF">2022-10-03T05:37:31Z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0x010100E7F4A62E13321C4CB946D795A4B9C0D8</vt:lpwstr>
  </property>
</Properties>
</file>